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300" r:id="rId2"/>
    <p:sldId id="365" r:id="rId3"/>
    <p:sldId id="366" r:id="rId4"/>
    <p:sldId id="367" r:id="rId5"/>
    <p:sldId id="305" r:id="rId6"/>
    <p:sldId id="357" r:id="rId7"/>
    <p:sldId id="350" r:id="rId8"/>
    <p:sldId id="347" r:id="rId9"/>
    <p:sldId id="349" r:id="rId10"/>
    <p:sldId id="351" r:id="rId11"/>
    <p:sldId id="352" r:id="rId12"/>
    <p:sldId id="301" r:id="rId13"/>
    <p:sldId id="353" r:id="rId14"/>
    <p:sldId id="303" r:id="rId15"/>
    <p:sldId id="354" r:id="rId16"/>
    <p:sldId id="355" r:id="rId17"/>
    <p:sldId id="348" r:id="rId18"/>
    <p:sldId id="356" r:id="rId19"/>
    <p:sldId id="358" r:id="rId20"/>
    <p:sldId id="325" r:id="rId21"/>
    <p:sldId id="359" r:id="rId22"/>
    <p:sldId id="360" r:id="rId23"/>
    <p:sldId id="337" r:id="rId24"/>
    <p:sldId id="363" r:id="rId25"/>
    <p:sldId id="36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2ABDA-B358-4EA8-B643-3EACD6F87629}" type="doc">
      <dgm:prSet loTypeId="urn:microsoft.com/office/officeart/2005/8/layout/vList2" loCatId="Ἠɰ颠ٜЁ媈㪠淐߼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95C46-20EC-4E22-A998-BBD6BE259A3D}">
      <dgm:prSet custT="1"/>
      <dgm:spPr/>
      <dgm:t>
        <a:bodyPr/>
        <a:lstStyle/>
        <a:p>
          <a:pPr rtl="0"/>
          <a:r>
            <a:rPr lang="en-US" sz="4000" dirty="0" smtClean="0"/>
            <a:t>Ch. 25/26 Warm-Up</a:t>
          </a:r>
          <a:endParaRPr lang="en-US" sz="4000" dirty="0"/>
        </a:p>
      </dgm:t>
    </dgm:pt>
    <dgm:pt modelId="{A26917DE-7028-4762-B739-C30F05080B32}" type="parTrans" cxnId="{202DD2BE-90E1-4D7D-9D02-89A122DCA2AA}">
      <dgm:prSet/>
      <dgm:spPr/>
      <dgm:t>
        <a:bodyPr/>
        <a:lstStyle/>
        <a:p>
          <a:endParaRPr lang="en-US"/>
        </a:p>
      </dgm:t>
    </dgm:pt>
    <dgm:pt modelId="{BC344BBC-A3F9-47B6-AD84-44FEB10D0617}" type="sibTrans" cxnId="{202DD2BE-90E1-4D7D-9D02-89A122DCA2AA}">
      <dgm:prSet/>
      <dgm:spPr/>
      <dgm:t>
        <a:bodyPr/>
        <a:lstStyle/>
        <a:p>
          <a:endParaRPr lang="en-US"/>
        </a:p>
      </dgm:t>
    </dgm:pt>
    <dgm:pt modelId="{28989710-B036-4B91-B0F7-302383E34701}" type="pres">
      <dgm:prSet presAssocID="{B742ABDA-B358-4EA8-B643-3EACD6F876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B7423-C062-4EA0-A6D7-370C2B866C60}" type="pres">
      <dgm:prSet presAssocID="{59795C46-20EC-4E22-A998-BBD6BE259A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55D0A-38B6-4C43-9C9A-7D66551B3E73}" type="presOf" srcId="{59795C46-20EC-4E22-A998-BBD6BE259A3D}" destId="{523B7423-C062-4EA0-A6D7-370C2B866C60}" srcOrd="0" destOrd="0" presId="urn:microsoft.com/office/officeart/2005/8/layout/vList2"/>
    <dgm:cxn modelId="{AE0618D3-9451-4C52-8A12-9C7909FBB6EA}" type="presOf" srcId="{B742ABDA-B358-4EA8-B643-3EACD6F87629}" destId="{28989710-B036-4B91-B0F7-302383E34701}" srcOrd="0" destOrd="0" presId="urn:microsoft.com/office/officeart/2005/8/layout/vList2"/>
    <dgm:cxn modelId="{202DD2BE-90E1-4D7D-9D02-89A122DCA2AA}" srcId="{B742ABDA-B358-4EA8-B643-3EACD6F87629}" destId="{59795C46-20EC-4E22-A998-BBD6BE259A3D}" srcOrd="0" destOrd="0" parTransId="{A26917DE-7028-4762-B739-C30F05080B32}" sibTransId="{BC344BBC-A3F9-47B6-AD84-44FEB10D0617}"/>
    <dgm:cxn modelId="{71B29B53-6011-41C0-80EE-39AFF7AB74EB}" type="presParOf" srcId="{28989710-B036-4B91-B0F7-302383E34701}" destId="{523B7423-C062-4EA0-A6D7-370C2B866C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8FF9A-3B01-4287-BE22-3D3014123B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8B339-C6DC-449F-B7E9-D6F2ACB2DB9C}">
      <dgm:prSet custT="1"/>
      <dgm:spPr/>
      <dgm:t>
        <a:bodyPr/>
        <a:lstStyle/>
        <a:p>
          <a:pPr rtl="0"/>
          <a:r>
            <a:rPr lang="en-US" sz="3200" u="sng" dirty="0" smtClean="0"/>
            <a:t>Fossil Record</a:t>
          </a:r>
          <a:r>
            <a:rPr lang="en-US" sz="3200" dirty="0" smtClean="0"/>
            <a:t>: used to reconstruct history</a:t>
          </a:r>
          <a:endParaRPr lang="en-US" sz="3200" dirty="0"/>
        </a:p>
      </dgm:t>
    </dgm:pt>
    <dgm:pt modelId="{2B1F76A2-024D-4E22-9A25-BCD9DF01852D}" type="parTrans" cxnId="{98E6EFC3-0CCF-4FC8-BA28-F04F2DED01DA}">
      <dgm:prSet/>
      <dgm:spPr/>
      <dgm:t>
        <a:bodyPr/>
        <a:lstStyle/>
        <a:p>
          <a:endParaRPr lang="en-US" sz="2000"/>
        </a:p>
      </dgm:t>
    </dgm:pt>
    <dgm:pt modelId="{76389C4A-6416-4DCE-85AD-C9DF34628EDC}" type="sibTrans" cxnId="{98E6EFC3-0CCF-4FC8-BA28-F04F2DED01DA}">
      <dgm:prSet/>
      <dgm:spPr/>
      <dgm:t>
        <a:bodyPr/>
        <a:lstStyle/>
        <a:p>
          <a:endParaRPr lang="en-US" sz="2000"/>
        </a:p>
      </dgm:t>
    </dgm:pt>
    <dgm:pt modelId="{88EB799B-2530-44A5-840C-CF3A2F2B4D3A}" type="pres">
      <dgm:prSet presAssocID="{4C38FF9A-3B01-4287-BE22-3D3014123B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FDDE3-C4BD-4777-8921-0F7F993FDACE}" type="pres">
      <dgm:prSet presAssocID="{87E8B339-C6DC-449F-B7E9-D6F2ACB2DB9C}" presName="parentText" presStyleLbl="node1" presStyleIdx="0" presStyleCnt="1" custScaleY="265188" custLinFactNeighborY="282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6FF12-FCCC-4CF8-8C35-BF34993693E9}" type="presOf" srcId="{4C38FF9A-3B01-4287-BE22-3D3014123BC6}" destId="{88EB799B-2530-44A5-840C-CF3A2F2B4D3A}" srcOrd="0" destOrd="0" presId="urn:microsoft.com/office/officeart/2005/8/layout/vList2"/>
    <dgm:cxn modelId="{EAB9088A-4B05-42A1-9B32-E83BB0CF560B}" type="presOf" srcId="{87E8B339-C6DC-449F-B7E9-D6F2ACB2DB9C}" destId="{4DAFDDE3-C4BD-4777-8921-0F7F993FDACE}" srcOrd="0" destOrd="0" presId="urn:microsoft.com/office/officeart/2005/8/layout/vList2"/>
    <dgm:cxn modelId="{98E6EFC3-0CCF-4FC8-BA28-F04F2DED01DA}" srcId="{4C38FF9A-3B01-4287-BE22-3D3014123BC6}" destId="{87E8B339-C6DC-449F-B7E9-D6F2ACB2DB9C}" srcOrd="0" destOrd="0" parTransId="{2B1F76A2-024D-4E22-9A25-BCD9DF01852D}" sibTransId="{76389C4A-6416-4DCE-85AD-C9DF34628EDC}"/>
    <dgm:cxn modelId="{A3B4C74F-E497-4562-A119-F4A6D73F4603}" type="presParOf" srcId="{88EB799B-2530-44A5-840C-CF3A2F2B4D3A}" destId="{4DAFDDE3-C4BD-4777-8921-0F7F993FDA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A5B81-E78A-4D94-9E84-2800B4BE7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C3560-8E01-4AB6-8D50-3339E0F02BA1}">
      <dgm:prSet/>
      <dgm:spPr/>
      <dgm:t>
        <a:bodyPr/>
        <a:lstStyle/>
        <a:p>
          <a:pPr algn="ctr" rtl="0"/>
          <a:r>
            <a:rPr lang="en-US" b="0" i="0" baseline="0" dirty="0" smtClean="0"/>
            <a:t>Both used to date fossils and determine age </a:t>
          </a:r>
          <a:endParaRPr lang="en-US" b="0" i="0" baseline="0" dirty="0"/>
        </a:p>
      </dgm:t>
    </dgm:pt>
    <dgm:pt modelId="{5944ECF7-F029-485C-A373-EE69908634EC}" type="parTrans" cxnId="{59398AD5-D06E-410F-8818-5F4225893DE3}">
      <dgm:prSet/>
      <dgm:spPr/>
      <dgm:t>
        <a:bodyPr/>
        <a:lstStyle/>
        <a:p>
          <a:endParaRPr lang="en-US"/>
        </a:p>
      </dgm:t>
    </dgm:pt>
    <dgm:pt modelId="{B9C8392B-B647-4315-8C4D-D8E865EAB255}" type="sibTrans" cxnId="{59398AD5-D06E-410F-8818-5F4225893DE3}">
      <dgm:prSet/>
      <dgm:spPr/>
      <dgm:t>
        <a:bodyPr/>
        <a:lstStyle/>
        <a:p>
          <a:endParaRPr lang="en-US"/>
        </a:p>
      </dgm:t>
    </dgm:pt>
    <dgm:pt modelId="{067E336B-CD44-4703-9FBC-7F3A823723C6}" type="pres">
      <dgm:prSet presAssocID="{E99A5B81-E78A-4D94-9E84-2800B4BE7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534040-77DF-4329-A655-E75E3C04B680}" type="pres">
      <dgm:prSet presAssocID="{FCBC3560-8E01-4AB6-8D50-3339E0F02BA1}" presName="parentText" presStyleLbl="node1" presStyleIdx="0" presStyleCnt="1" custLinFactNeighborY="163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98AD5-D06E-410F-8818-5F4225893DE3}" srcId="{E99A5B81-E78A-4D94-9E84-2800B4BE7BB8}" destId="{FCBC3560-8E01-4AB6-8D50-3339E0F02BA1}" srcOrd="0" destOrd="0" parTransId="{5944ECF7-F029-485C-A373-EE69908634EC}" sibTransId="{B9C8392B-B647-4315-8C4D-D8E865EAB255}"/>
    <dgm:cxn modelId="{36703D70-F802-4486-8252-42979523EE44}" type="presOf" srcId="{E99A5B81-E78A-4D94-9E84-2800B4BE7BB8}" destId="{067E336B-CD44-4703-9FBC-7F3A823723C6}" srcOrd="0" destOrd="0" presId="urn:microsoft.com/office/officeart/2005/8/layout/vList2"/>
    <dgm:cxn modelId="{AFDE548F-3C8B-4ACF-BF05-C19FBE1FD237}" type="presOf" srcId="{FCBC3560-8E01-4AB6-8D50-3339E0F02BA1}" destId="{C0534040-77DF-4329-A655-E75E3C04B680}" srcOrd="0" destOrd="0" presId="urn:microsoft.com/office/officeart/2005/8/layout/vList2"/>
    <dgm:cxn modelId="{712B8DD9-80A5-4005-9F0C-B18D7FB4568A}" type="presParOf" srcId="{067E336B-CD44-4703-9FBC-7F3A823723C6}" destId="{C0534040-77DF-4329-A655-E75E3C04B6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3FF39-3406-43B1-844C-34D91FB037A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08467-DFFC-4A13-9D28-D3ECF0F34287}">
      <dgm:prSet custT="1"/>
      <dgm:spPr/>
      <dgm:t>
        <a:bodyPr/>
        <a:lstStyle/>
        <a:p>
          <a:pPr algn="ctr" rtl="0"/>
          <a:r>
            <a:rPr lang="en-US" sz="2800" dirty="0" smtClean="0"/>
            <a:t>Clock Analogy of Earth’s History</a:t>
          </a:r>
          <a:endParaRPr lang="en-US" sz="2800" dirty="0"/>
        </a:p>
      </dgm:t>
    </dgm:pt>
    <dgm:pt modelId="{61BBA716-7011-40BC-A9B0-69A52231FFF2}" type="parTrans" cxnId="{156A70D7-4057-44D8-8448-94EE45765D0B}">
      <dgm:prSet/>
      <dgm:spPr/>
      <dgm:t>
        <a:bodyPr/>
        <a:lstStyle/>
        <a:p>
          <a:pPr algn="ctr"/>
          <a:endParaRPr lang="en-US"/>
        </a:p>
      </dgm:t>
    </dgm:pt>
    <dgm:pt modelId="{59765E8F-87B2-49EA-92B4-0D2B4A3501E2}" type="sibTrans" cxnId="{156A70D7-4057-44D8-8448-94EE45765D0B}">
      <dgm:prSet/>
      <dgm:spPr/>
      <dgm:t>
        <a:bodyPr/>
        <a:lstStyle/>
        <a:p>
          <a:pPr algn="ctr"/>
          <a:endParaRPr lang="en-US"/>
        </a:p>
      </dgm:t>
    </dgm:pt>
    <dgm:pt modelId="{608C9455-0ED3-4192-BE70-671CB830D99C}" type="pres">
      <dgm:prSet presAssocID="{EF43FF39-3406-43B1-844C-34D91FB037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B03BE-D3F1-4E61-9519-D3DB5C6936AB}" type="pres">
      <dgm:prSet presAssocID="{AD108467-DFFC-4A13-9D28-D3ECF0F34287}" presName="parentText" presStyleLbl="node1" presStyleIdx="0" presStyleCnt="1" custLinFactNeighborX="-3448" custLinFactNeighborY="-52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A70D7-4057-44D8-8448-94EE45765D0B}" srcId="{EF43FF39-3406-43B1-844C-34D91FB037A7}" destId="{AD108467-DFFC-4A13-9D28-D3ECF0F34287}" srcOrd="0" destOrd="0" parTransId="{61BBA716-7011-40BC-A9B0-69A52231FFF2}" sibTransId="{59765E8F-87B2-49EA-92B4-0D2B4A3501E2}"/>
    <dgm:cxn modelId="{D878FC38-7D20-4038-855F-4F33AEC353A8}" type="presOf" srcId="{EF43FF39-3406-43B1-844C-34D91FB037A7}" destId="{608C9455-0ED3-4192-BE70-671CB830D99C}" srcOrd="0" destOrd="0" presId="urn:microsoft.com/office/officeart/2005/8/layout/vList2"/>
    <dgm:cxn modelId="{AA0F8E91-4654-49F9-9B91-7394BD783AF5}" type="presOf" srcId="{AD108467-DFFC-4A13-9D28-D3ECF0F34287}" destId="{2F1B03BE-D3F1-4E61-9519-D3DB5C6936AB}" srcOrd="0" destOrd="0" presId="urn:microsoft.com/office/officeart/2005/8/layout/vList2"/>
    <dgm:cxn modelId="{0CA8174C-F812-4AA3-9C57-D71DA1BD5D9A}" type="presParOf" srcId="{608C9455-0ED3-4192-BE70-671CB830D99C}" destId="{2F1B03BE-D3F1-4E61-9519-D3DB5C6936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7423-C062-4EA0-A6D7-370C2B866C60}">
      <dsp:nvSpPr>
        <dsp:cNvPr id="0" name=""/>
        <dsp:cNvSpPr/>
      </dsp:nvSpPr>
      <dsp:spPr>
        <a:xfrm>
          <a:off x="0" y="8579"/>
          <a:ext cx="82296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Ch. 25/26 Warm-Up</a:t>
          </a:r>
          <a:endParaRPr lang="en-US" sz="4000" kern="1200" dirty="0"/>
        </a:p>
      </dsp:txBody>
      <dsp:txXfrm>
        <a:off x="47519" y="56098"/>
        <a:ext cx="81345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DDE3-C4BD-4777-8921-0F7F993FDACE}">
      <dsp:nvSpPr>
        <dsp:cNvPr id="0" name=""/>
        <dsp:cNvSpPr/>
      </dsp:nvSpPr>
      <dsp:spPr>
        <a:xfrm>
          <a:off x="0" y="152397"/>
          <a:ext cx="8229600" cy="914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/>
            <a:t>Fossil Record</a:t>
          </a:r>
          <a:r>
            <a:rPr lang="en-US" sz="3200" kern="1200" dirty="0" smtClean="0"/>
            <a:t>: used to reconstruct history</a:t>
          </a:r>
          <a:endParaRPr lang="en-US" sz="3200" kern="1200" dirty="0"/>
        </a:p>
      </dsp:txBody>
      <dsp:txXfrm>
        <a:off x="44637" y="197034"/>
        <a:ext cx="8140326" cy="825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4040-77DF-4329-A655-E75E3C04B680}">
      <dsp:nvSpPr>
        <dsp:cNvPr id="0" name=""/>
        <dsp:cNvSpPr/>
      </dsp:nvSpPr>
      <dsp:spPr>
        <a:xfrm>
          <a:off x="0" y="21647"/>
          <a:ext cx="83820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baseline="0" dirty="0" smtClean="0"/>
            <a:t>Both used to date fossils and determine age </a:t>
          </a:r>
          <a:endParaRPr lang="en-US" sz="2200" b="0" i="0" kern="1200" baseline="0" dirty="0"/>
        </a:p>
      </dsp:txBody>
      <dsp:txXfrm>
        <a:off x="25130" y="46777"/>
        <a:ext cx="8331740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B03BE-D3F1-4E61-9519-D3DB5C6936AB}">
      <dsp:nvSpPr>
        <dsp:cNvPr id="0" name=""/>
        <dsp:cNvSpPr/>
      </dsp:nvSpPr>
      <dsp:spPr>
        <a:xfrm>
          <a:off x="0" y="171834"/>
          <a:ext cx="2819400" cy="1482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Clock Analogy of Earth’s History</a:t>
          </a:r>
          <a:endParaRPr lang="en-US" sz="2800" kern="1200" dirty="0"/>
        </a:p>
      </dsp:txBody>
      <dsp:txXfrm>
        <a:off x="72393" y="244227"/>
        <a:ext cx="2674614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0B9D-88F0-43A4-9837-3AC30E094E3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BF25-1714-4BC0-A8DD-A1E84D4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7BD0-64AF-466E-A847-FF0491FB1EA9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97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B39C0-C9EA-4E1F-98B7-C2948318C634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13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A192-3EBB-40AB-8392-D222FFBCF70B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434A6F-9550-4458-B032-CAD19056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3EFC-9B7D-4B17-94AE-6A5FEE56258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CDF5-33EB-4C00-97EB-CF0117E2E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9CE1-D6B9-4C22-BE1F-A5519153769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8185-50CC-4CC3-8F14-99D7146D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E855-1034-4A42-B544-A245D402F52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8AC0-4288-4EBB-B974-B71AA3E48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FDDF-89F4-41D0-BE88-41535241FE8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0473-BCE2-4836-87E2-518A0765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BFDB-037F-44DA-ACE8-1BDCCF1F7C9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80CD-8370-4617-A05B-763850D12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603E-E7C5-4962-ADFA-EF0F2AA2387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B146-06CD-4C0A-B831-DDDD4C745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B7A5-EE4B-47CA-8E9A-137F091612C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E823-AD77-4C99-8419-53662E29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9E0E-2B8B-47FF-A057-493DEB0C3C6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DC1B-7A67-43DD-816B-326D4DD7E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4A-D398-4EE5-85A5-D109EAE0F450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3F8D-CFD1-4460-B5E3-43D1164C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6641-6616-4575-B357-E63EAB9B3EE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F122-80B3-471C-8FB8-0256D027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0D7D767D-EF9B-4107-8F7E-A3082C562BF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1C442E3A-DB60-4F45-894E-3C82C7D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1" r:id="rId2"/>
    <p:sldLayoutId id="2147484002" r:id="rId3"/>
    <p:sldLayoutId id="2147484003" r:id="rId4"/>
    <p:sldLayoutId id="2147484010" r:id="rId5"/>
    <p:sldLayoutId id="2147484011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52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295400"/>
            <a:ext cx="4267200" cy="4724400"/>
          </a:xfrm>
        </p:spPr>
        <p:txBody>
          <a:bodyPr/>
          <a:lstStyle/>
          <a:p>
            <a:pPr marL="622300" indent="-514350">
              <a:buFont typeface="Trebuchet MS" pitchFamily="34" charset="0"/>
              <a:buAutoNum type="arabicPeriod" startAt="2"/>
            </a:pPr>
            <a:r>
              <a:rPr lang="en-US" sz="2400" smtClean="0">
                <a:ea typeface="ＭＳ Ｐゴシック" pitchFamily="34" charset="-128"/>
              </a:rPr>
              <a:t>List 3 pieces of evidence to support the endosymbiont theory.</a:t>
            </a:r>
          </a:p>
          <a:p>
            <a:pPr marL="622300" indent="-514350">
              <a:buFont typeface="Trebuchet MS" pitchFamily="34" charset="0"/>
              <a:buAutoNum type="arabicPeriod" startAt="2"/>
            </a:pPr>
            <a:endParaRPr lang="en-US" sz="2400" smtClean="0">
              <a:ea typeface="ＭＳ Ｐゴシック" pitchFamily="34" charset="-128"/>
            </a:endParaRPr>
          </a:p>
          <a:p>
            <a:pPr marL="622300" indent="-514350">
              <a:buFont typeface="Trebuchet MS" pitchFamily="34" charset="0"/>
              <a:buAutoNum type="arabicPeriod" startAt="2"/>
            </a:pPr>
            <a:endParaRPr lang="en-US" sz="2400" smtClean="0">
              <a:ea typeface="ＭＳ Ｐゴシック" pitchFamily="34" charset="-128"/>
            </a:endParaRPr>
          </a:p>
          <a:p>
            <a:pPr marL="622300" indent="-514350">
              <a:buFont typeface="Trebuchet MS" pitchFamily="34" charset="0"/>
              <a:buAutoNum type="arabicPeriod" startAt="2"/>
            </a:pPr>
            <a:r>
              <a:rPr lang="en-US" sz="2400" smtClean="0">
                <a:ea typeface="ＭＳ Ｐゴシック" pitchFamily="34" charset="-128"/>
              </a:rPr>
              <a:t>The half-life of carbon-14 is about 5600 years.  A fossil with ¼ the normal proportion of C</a:t>
            </a:r>
            <a:r>
              <a:rPr lang="en-US" sz="2400" baseline="-25000" smtClean="0">
                <a:ea typeface="ＭＳ Ｐゴシック" pitchFamily="34" charset="-128"/>
              </a:rPr>
              <a:t>14</a:t>
            </a:r>
            <a:r>
              <a:rPr lang="en-US" sz="2400" smtClean="0">
                <a:ea typeface="ＭＳ Ｐゴシック" pitchFamily="34" charset="-128"/>
              </a:rPr>
              <a:t> is probably _______ years old.</a:t>
            </a:r>
          </a:p>
          <a:p>
            <a:pPr marL="915988" lvl="1" indent="-514350" eaLnBrk="1" hangingPunct="1">
              <a:buFont typeface="Georgia" pitchFamily="18" charset="0"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1295400"/>
            <a:ext cx="4953000" cy="5562600"/>
          </a:xfrm>
        </p:spPr>
        <p:txBody>
          <a:bodyPr/>
          <a:lstStyle/>
          <a:p>
            <a:pPr marL="566737" indent="-457200"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Answer the following using the diagram below:</a:t>
            </a:r>
          </a:p>
          <a:p>
            <a:pPr marL="566737" indent="-457200">
              <a:buFont typeface="+mj-lt"/>
              <a:buAutoNum type="arabicPeriod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+mj-lt"/>
              <a:buAutoNum type="arabicPeriod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66737" indent="-457200">
              <a:buFont typeface="Georgia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858837" lvl="1" indent="-457200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a common ancestor for D &amp; F</a:t>
            </a:r>
          </a:p>
          <a:p>
            <a:pPr marL="858837" lvl="1" indent="-457200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most closely related species</a:t>
            </a:r>
          </a:p>
          <a:p>
            <a:pPr marL="858837" lvl="1" indent="-457200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least related species</a:t>
            </a:r>
          </a:p>
          <a:p>
            <a:pPr marL="858837" lvl="1" indent="-457200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new species C arises at this point</a:t>
            </a:r>
          </a:p>
          <a:p>
            <a:pPr marL="858837" lvl="1" indent="-457200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common ancestor for E &amp; F</a:t>
            </a:r>
          </a:p>
          <a:p>
            <a:pPr marL="858837" lvl="1" indent="-457200">
              <a:buFont typeface="+mj-lt"/>
              <a:buAutoNum type="alphaLcPeriod"/>
              <a:defRPr/>
            </a:pPr>
            <a:endParaRPr lang="en-US" dirty="0">
              <a:ea typeface="+mn-ea"/>
            </a:endParaRPr>
          </a:p>
        </p:txBody>
      </p:sp>
      <p:grpSp>
        <p:nvGrpSpPr>
          <p:cNvPr id="5125" name="Group 28"/>
          <p:cNvGrpSpPr>
            <a:grpSpLocks/>
          </p:cNvGrpSpPr>
          <p:nvPr/>
        </p:nvGrpSpPr>
        <p:grpSpPr bwMode="auto">
          <a:xfrm>
            <a:off x="762000" y="2133600"/>
            <a:ext cx="3581400" cy="2514600"/>
            <a:chOff x="2362200" y="2438400"/>
            <a:chExt cx="3581400" cy="2514600"/>
          </a:xfrm>
        </p:grpSpPr>
        <p:sp>
          <p:nvSpPr>
            <p:cNvPr id="26" name="Rectangle 25"/>
            <p:cNvSpPr/>
            <p:nvPr/>
          </p:nvSpPr>
          <p:spPr>
            <a:xfrm>
              <a:off x="2362200" y="2438400"/>
              <a:ext cx="35814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138" name="Group 27"/>
            <p:cNvGrpSpPr>
              <a:grpSpLocks/>
            </p:cNvGrpSpPr>
            <p:nvPr/>
          </p:nvGrpSpPr>
          <p:grpSpPr bwMode="auto">
            <a:xfrm>
              <a:off x="2590800" y="2743200"/>
              <a:ext cx="3066325" cy="2163500"/>
              <a:chOff x="743675" y="2256100"/>
              <a:chExt cx="3066325" cy="2163500"/>
            </a:xfrm>
          </p:grpSpPr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05725" y="4115063"/>
                <a:ext cx="609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6940" dir="5400000" rotWithShape="0">
                  <a:srgbClr val="000000">
                    <a:alpha val="45000"/>
                  </a:srgbClr>
                </a:outerShdw>
              </a:effectLst>
              <a:extLst>
                <a:ext uri="{909E8E84-426E-40dd-AFC4-6F175D3DCCD1}"/>
              </a:extLst>
            </p:spPr>
          </p:cxnSp>
          <p:grpSp>
            <p:nvGrpSpPr>
              <p:cNvPr id="5140" name="Group 26"/>
              <p:cNvGrpSpPr>
                <a:grpSpLocks/>
              </p:cNvGrpSpPr>
              <p:nvPr/>
            </p:nvGrpSpPr>
            <p:grpSpPr bwMode="auto">
              <a:xfrm>
                <a:off x="743675" y="2256100"/>
                <a:ext cx="3066325" cy="1553900"/>
                <a:chOff x="743675" y="2256100"/>
                <a:chExt cx="3066325" cy="1553900"/>
              </a:xfrm>
            </p:grpSpPr>
            <p:cxnSp>
              <p:nvCxnSpPr>
                <p:cNvPr id="11" name="Straight Connector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10525" y="2895863"/>
                  <a:ext cx="1600200" cy="91440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 type="oval" w="med" len="med"/>
                  <a:tailEnd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  <p:cxnSp>
              <p:nvCxnSpPr>
                <p:cNvPr id="16" name="Straight Connector 15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743675" y="2408500"/>
                  <a:ext cx="1466850" cy="1401763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  <p:cxnSp>
              <p:nvCxnSpPr>
                <p:cNvPr id="18" name="Straight Connector 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896325" y="2819663"/>
                  <a:ext cx="609600" cy="15240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 type="oval" w="med" len="med"/>
                  <a:tailEnd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  <p:cxnSp>
              <p:nvCxnSpPr>
                <p:cNvPr id="20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743675" y="2941900"/>
                  <a:ext cx="628650" cy="106363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 type="oval" w="med" len="med"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9925" y="2286263"/>
                  <a:ext cx="685800" cy="60960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 type="oval" w="med" len="med"/>
                  <a:tailEnd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  <p:cxnSp>
              <p:nvCxnSpPr>
                <p:cNvPr id="24" name="Straight Connector 2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467575" y="2294200"/>
                  <a:ext cx="228600" cy="15240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 type="oval" w="med" len="med"/>
                  <a:tailEnd/>
                </a:ln>
                <a:effectLst>
                  <a:outerShdw blurRad="63500" dist="26940" dir="5400000" rotWithShape="0">
                    <a:srgbClr val="000000">
                      <a:alpha val="45000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sp>
        <p:nvSpPr>
          <p:cNvPr id="5126" name="TextBox 29"/>
          <p:cNvSpPr txBox="1">
            <a:spLocks noChangeArrowheads="1"/>
          </p:cNvSpPr>
          <p:nvPr/>
        </p:nvSpPr>
        <p:spPr bwMode="auto">
          <a:xfrm>
            <a:off x="914400" y="2286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5127" name="TextBox 30"/>
          <p:cNvSpPr txBox="1"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5128" name="TextBox 31"/>
          <p:cNvSpPr txBox="1">
            <a:spLocks noChangeArrowheads="1"/>
          </p:cNvSpPr>
          <p:nvPr/>
        </p:nvSpPr>
        <p:spPr bwMode="auto">
          <a:xfrm>
            <a:off x="2133600" y="2209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129" name="TextBox 32"/>
          <p:cNvSpPr txBox="1">
            <a:spLocks noChangeArrowheads="1"/>
          </p:cNvSpPr>
          <p:nvPr/>
        </p:nvSpPr>
        <p:spPr bwMode="auto">
          <a:xfrm>
            <a:off x="3200400" y="243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5130" name="TextBox 33"/>
          <p:cNvSpPr txBox="1">
            <a:spLocks noChangeArrowheads="1"/>
          </p:cNvSpPr>
          <p:nvPr/>
        </p:nvSpPr>
        <p:spPr bwMode="auto">
          <a:xfrm>
            <a:off x="3962400" y="2743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5131" name="TextBox 34"/>
          <p:cNvSpPr txBox="1">
            <a:spLocks noChangeArrowheads="1"/>
          </p:cNvSpPr>
          <p:nvPr/>
        </p:nvSpPr>
        <p:spPr bwMode="auto">
          <a:xfrm>
            <a:off x="1295400" y="266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132" name="TextBox 35"/>
          <p:cNvSpPr txBox="1">
            <a:spLocks noChangeArrowheads="1"/>
          </p:cNvSpPr>
          <p:nvPr/>
        </p:nvSpPr>
        <p:spPr bwMode="auto">
          <a:xfrm>
            <a:off x="1828800" y="2743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5133" name="TextBox 36"/>
          <p:cNvSpPr txBox="1">
            <a:spLocks noChangeArrowheads="1"/>
          </p:cNvSpPr>
          <p:nvPr/>
        </p:nvSpPr>
        <p:spPr bwMode="auto">
          <a:xfrm>
            <a:off x="14478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134" name="TextBox 37"/>
          <p:cNvSpPr txBox="1">
            <a:spLocks noChangeArrowheads="1"/>
          </p:cNvSpPr>
          <p:nvPr/>
        </p:nvSpPr>
        <p:spPr bwMode="auto">
          <a:xfrm>
            <a:off x="2514600" y="3886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35" name="TextBox 38"/>
          <p:cNvSpPr txBox="1">
            <a:spLocks noChangeArrowheads="1"/>
          </p:cNvSpPr>
          <p:nvPr/>
        </p:nvSpPr>
        <p:spPr bwMode="auto">
          <a:xfrm>
            <a:off x="3429000" y="3429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5136" name="TextBox 39"/>
          <p:cNvSpPr txBox="1">
            <a:spLocks noChangeArrowheads="1"/>
          </p:cNvSpPr>
          <p:nvPr/>
        </p:nvSpPr>
        <p:spPr bwMode="auto">
          <a:xfrm>
            <a:off x="762000" y="2819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5257800" cy="2438400"/>
          </a:xfrm>
        </p:spPr>
        <p:txBody>
          <a:bodyPr/>
          <a:lstStyle/>
          <a:p>
            <a:pPr marL="109537" indent="0">
              <a:buFont typeface="Georgia" charset="0"/>
              <a:buNone/>
              <a:defRPr/>
            </a:pPr>
            <a:r>
              <a:rPr lang="en-US" u="sng" dirty="0" smtClean="0">
                <a:solidFill>
                  <a:srgbClr val="0000FF"/>
                </a:solidFill>
              </a:rPr>
              <a:t>Miller &amp; Urey</a:t>
            </a:r>
            <a:r>
              <a:rPr lang="en-US" dirty="0" smtClean="0"/>
              <a:t>:</a:t>
            </a:r>
          </a:p>
          <a:p>
            <a:pPr>
              <a:buFont typeface="Georgia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ested </a:t>
            </a:r>
            <a:r>
              <a:rPr lang="en-US" dirty="0" err="1" smtClean="0"/>
              <a:t>Oparin</a:t>
            </a:r>
            <a:r>
              <a:rPr lang="en-US" dirty="0" smtClean="0"/>
              <a:t>-Haldane hypothesis</a:t>
            </a:r>
          </a:p>
          <a:p>
            <a:pPr>
              <a:buFont typeface="Georgia" charset="0"/>
              <a:buChar char="•"/>
              <a:defRPr/>
            </a:pPr>
            <a:r>
              <a:rPr lang="en-US" dirty="0" smtClean="0"/>
              <a:t>Simulated conditions in lab</a:t>
            </a:r>
          </a:p>
          <a:p>
            <a:pPr>
              <a:buFont typeface="Georgia" charset="0"/>
              <a:buChar char="•"/>
              <a:defRPr/>
            </a:pPr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roduced amino acids</a:t>
            </a:r>
            <a:endParaRPr lang="en-US" dirty="0" smtClean="0"/>
          </a:p>
          <a:p>
            <a:pPr lvl="1">
              <a:buFont typeface="Georgia" charset="0"/>
              <a:buChar char="▫"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308927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38100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9975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0000FF"/>
                </a:solidFill>
                <a:ea typeface="ＭＳ Ｐゴシック" pitchFamily="34" charset="-128"/>
              </a:rPr>
              <a:t>Protocells &amp; Self-Replicating RNA</a:t>
            </a:r>
          </a:p>
        </p:txBody>
      </p:sp>
      <p:pic>
        <p:nvPicPr>
          <p:cNvPr id="13315" name="Picture 3" descr="25_03bAbioticVesicle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7528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25_03cAbioticVesicles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2829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9144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05050"/>
            <a:ext cx="8001000" cy="43243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Sedimentary rock (layers called </a:t>
            </a:r>
            <a:r>
              <a:rPr lang="en-US" i="1" smtClean="0">
                <a:ea typeface="ＭＳ Ｐゴシック" pitchFamily="34" charset="-128"/>
              </a:rPr>
              <a:t>strata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r>
              <a:rPr lang="en-US" smtClean="0">
                <a:ea typeface="ＭＳ Ｐゴシック" pitchFamily="34" charset="-128"/>
              </a:rPr>
              <a:t>Mineralized (hard body structures)</a:t>
            </a:r>
          </a:p>
          <a:p>
            <a:r>
              <a:rPr lang="en-US" smtClean="0">
                <a:ea typeface="ＭＳ Ｐゴシック" pitchFamily="34" charset="-128"/>
              </a:rPr>
              <a:t>Organic – rare in fossils but found in amber, frozen, tar pits</a:t>
            </a:r>
          </a:p>
          <a:p>
            <a:r>
              <a:rPr lang="en-US" smtClean="0">
                <a:ea typeface="ＭＳ Ｐゴシック" pitchFamily="34" charset="-128"/>
              </a:rPr>
              <a:t>Incomplete record – many organisms not preserved, fossils destroyed, or not yet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5_04_FossilTimelin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450"/>
            <a:ext cx="79248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81000" y="1673352"/>
          <a:ext cx="8382000" cy="53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4041775" cy="762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ea typeface="+mn-ea"/>
                <a:cs typeface="+mn-cs"/>
              </a:rPr>
              <a:t>Relative Dating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721225" y="762000"/>
            <a:ext cx="4041775" cy="762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ea typeface="+mn-ea"/>
                <a:cs typeface="+mn-cs"/>
              </a:rPr>
              <a:t>Radiometric Dating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81000" y="2362200"/>
            <a:ext cx="4041775" cy="38862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Uses order of rock strata to determine relative age of fossils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8050" y="2362200"/>
            <a:ext cx="4273550" cy="38862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Measure decay of radioactive isotopes present in layers where fossils are found</a:t>
            </a:r>
          </a:p>
          <a:p>
            <a:r>
              <a:rPr lang="en-US" sz="2800" u="sng" smtClean="0">
                <a:ea typeface="ＭＳ Ｐゴシック" pitchFamily="34" charset="-128"/>
              </a:rPr>
              <a:t>Half-life</a:t>
            </a:r>
            <a:r>
              <a:rPr lang="en-US" sz="2800" smtClean="0">
                <a:ea typeface="ＭＳ Ｐゴシック" pitchFamily="34" charset="-128"/>
              </a:rPr>
              <a:t>: # of years for 50% of original sample to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25_05_RadiometricDating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27000"/>
            <a:ext cx="85471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3352800" cy="1066800"/>
          </a:xfrm>
        </p:spPr>
        <p:txBody>
          <a:bodyPr/>
          <a:lstStyle/>
          <a:p>
            <a:r>
              <a:rPr lang="en-US" sz="3200" smtClean="0">
                <a:solidFill>
                  <a:srgbClr val="0000FF"/>
                </a:solidFill>
                <a:ea typeface="ＭＳ Ｐゴシック" pitchFamily="34" charset="-128"/>
              </a:rPr>
              <a:t>Geologic Time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429000" cy="4897438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en-US" smtClean="0">
                <a:ea typeface="ＭＳ Ｐゴシック" pitchFamily="34" charset="-128"/>
              </a:rPr>
              <a:t>Eon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 Era  Period  Epoch </a:t>
            </a:r>
            <a:r>
              <a:rPr lang="en-US" smtClean="0">
                <a:ea typeface="ＭＳ Ｐゴシック" pitchFamily="34" charset="-128"/>
              </a:rPr>
              <a:t>(longest to shortest)</a:t>
            </a:r>
          </a:p>
          <a:p>
            <a:pPr marL="107950" indent="0">
              <a:buFont typeface="Georgia" pitchFamily="18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marL="107950" indent="0">
              <a:buFont typeface="Georgia" pitchFamily="18" charset="0"/>
              <a:buNone/>
            </a:pPr>
            <a:r>
              <a:rPr lang="en-US" u="sng" smtClean="0">
                <a:ea typeface="ＭＳ Ｐゴシック" pitchFamily="34" charset="-128"/>
              </a:rPr>
              <a:t>Present Day</a:t>
            </a:r>
            <a:r>
              <a:rPr lang="en-US" smtClean="0">
                <a:ea typeface="ＭＳ Ｐゴシック" pitchFamily="34" charset="-128"/>
              </a:rPr>
              <a:t>: Phanerozoic Eon, Cenozoic Era, Quaternary Period, Holocene Epoch</a:t>
            </a:r>
          </a:p>
        </p:txBody>
      </p:sp>
      <p:pic>
        <p:nvPicPr>
          <p:cNvPr id="18436" name="Picture 3" descr="25_T01_GeologicRecord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738" y="76200"/>
            <a:ext cx="5402262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5_07EarthHistoryClock_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85838"/>
            <a:ext cx="58928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336955" y="766599"/>
          <a:ext cx="2819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  <a:ea typeface="ＭＳ Ｐゴシック" pitchFamily="34" charset="-128"/>
              </a:rPr>
              <a:t>Key Events in Life</a:t>
            </a:r>
            <a:r>
              <a:rPr lang="en-US" altLang="en-US" sz="3600" b="1" smtClean="0">
                <a:solidFill>
                  <a:srgbClr val="0000FF"/>
                </a:solidFill>
                <a:ea typeface="ＭＳ Ｐゴシック" pitchFamily="34" charset="-128"/>
              </a:rPr>
              <a:t>’</a:t>
            </a:r>
            <a:r>
              <a:rPr lang="en-US" sz="3600" b="1" smtClean="0">
                <a:solidFill>
                  <a:srgbClr val="0000FF"/>
                </a:solidFill>
                <a:ea typeface="ＭＳ Ｐゴシック" pitchFamily="34" charset="-128"/>
              </a:rPr>
              <a:t>s History</a:t>
            </a:r>
          </a:p>
        </p:txBody>
      </p:sp>
      <p:pic>
        <p:nvPicPr>
          <p:cNvPr id="20483" name="Picture 2" descr="25_UN08Summary_C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9096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66800" y="1371600"/>
            <a:ext cx="2133600" cy="213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33800" y="1600200"/>
            <a:ext cx="2133600" cy="213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Cloud 5"/>
          <p:cNvSpPr>
            <a:spLocks/>
          </p:cNvSpPr>
          <p:nvPr/>
        </p:nvSpPr>
        <p:spPr bwMode="auto">
          <a:xfrm>
            <a:off x="1447800" y="4876800"/>
            <a:ext cx="3200400" cy="1524000"/>
          </a:xfrm>
          <a:custGeom>
            <a:avLst/>
            <a:gdLst>
              <a:gd name="T0" fmla="*/ 29436346 w 43200"/>
              <a:gd name="T1" fmla="*/ 32577828 h 43200"/>
              <a:gd name="T2" fmla="*/ 13548360 w 43200"/>
              <a:gd name="T3" fmla="*/ 31585958 h 43200"/>
              <a:gd name="T4" fmla="*/ 43455135 w 43200"/>
              <a:gd name="T5" fmla="*/ 43432554 h 43200"/>
              <a:gd name="T6" fmla="*/ 36505303 w 43200"/>
              <a:gd name="T7" fmla="*/ 43906722 h 43200"/>
              <a:gd name="T8" fmla="*/ 103356399 w 43200"/>
              <a:gd name="T9" fmla="*/ 48648338 h 43200"/>
              <a:gd name="T10" fmla="*/ 99166468 w 43200"/>
              <a:gd name="T11" fmla="*/ 46482882 h 43200"/>
              <a:gd name="T12" fmla="*/ 180814155 w 43200"/>
              <a:gd name="T13" fmla="*/ 43248368 h 43200"/>
              <a:gd name="T14" fmla="*/ 179139427 w 43200"/>
              <a:gd name="T15" fmla="*/ 45624150 h 43200"/>
              <a:gd name="T16" fmla="*/ 214070385 w 43200"/>
              <a:gd name="T17" fmla="*/ 28566745 h 43200"/>
              <a:gd name="T18" fmla="*/ 234461897 w 43200"/>
              <a:gd name="T19" fmla="*/ 37447643 h 43200"/>
              <a:gd name="T20" fmla="*/ 262173286 w 43200"/>
              <a:gd name="T21" fmla="*/ 19108385 h 43200"/>
              <a:gd name="T22" fmla="*/ 253090892 w 43200"/>
              <a:gd name="T23" fmla="*/ 22438713 h 43200"/>
              <a:gd name="T24" fmla="*/ 240383007 w 43200"/>
              <a:gd name="T25" fmla="*/ 6752766 h 43200"/>
              <a:gd name="T26" fmla="*/ 240859733 w 43200"/>
              <a:gd name="T27" fmla="*/ 8325838 h 43200"/>
              <a:gd name="T28" fmla="*/ 182388499 w 43200"/>
              <a:gd name="T29" fmla="*/ 4918357 h 43200"/>
              <a:gd name="T30" fmla="*/ 187042637 w 43200"/>
              <a:gd name="T31" fmla="*/ 2912181 h 43200"/>
              <a:gd name="T32" fmla="*/ 138876987 w 43200"/>
              <a:gd name="T33" fmla="*/ 5874138 h 43200"/>
              <a:gd name="T34" fmla="*/ 141128750 w 43200"/>
              <a:gd name="T35" fmla="*/ 4144257 h 43200"/>
              <a:gd name="T36" fmla="*/ 87813420 w 43200"/>
              <a:gd name="T37" fmla="*/ 6461548 h 43200"/>
              <a:gd name="T38" fmla="*/ 95967550 w 43200"/>
              <a:gd name="T39" fmla="*/ 8139183 h 43200"/>
              <a:gd name="T40" fmla="*/ 25886124 w 43200"/>
              <a:gd name="T41" fmla="*/ 19649758 h 43200"/>
              <a:gd name="T42" fmla="*/ 24462317 w 43200"/>
              <a:gd name="T43" fmla="*/ 1788378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accumulates in atmosphere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(2.7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bya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2971800" y="3810000"/>
            <a:ext cx="228600" cy="1143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8382000" y="3962400"/>
            <a:ext cx="228600" cy="1066800"/>
          </a:xfrm>
          <a:prstGeom prst="up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72400" y="5029200"/>
            <a:ext cx="12954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Humans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(200,000)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638800" y="1524000"/>
            <a:ext cx="1905000" cy="190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315200" y="1447800"/>
            <a:ext cx="1752600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Endosymbiont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305800" cy="33734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Mitochondria &amp; plastids (chloroplasts) formed from small prokaryotes living in larger cells</a:t>
            </a:r>
          </a:p>
          <a:p>
            <a:r>
              <a:rPr lang="en-US" u="sng" smtClean="0">
                <a:ea typeface="ＭＳ Ｐゴシック" pitchFamily="34" charset="-128"/>
              </a:rPr>
              <a:t>Evidence</a:t>
            </a:r>
            <a:r>
              <a:rPr lang="en-US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Replication by binary fission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Single, circular DNA (no histones)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Ribosomes to make proteins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Enzymes similar to living prokaryotes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Two membranes</a:t>
            </a:r>
          </a:p>
        </p:txBody>
      </p:sp>
      <p:pic>
        <p:nvPicPr>
          <p:cNvPr id="21508" name="Picture 2" descr="http://microbewiki.kenyon.edu/images/thumb/2/25/Mitochondria.gif/400px-Mitochond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1.bp.blogspot.com/-2WtjyRjhLRs/TbQicIlj20I/AAAAAAAAADU/z3wTnj5fSpo/s1600/chloropla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3276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411163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Endosymbiosis</a:t>
            </a:r>
          </a:p>
        </p:txBody>
      </p:sp>
      <p:pic>
        <p:nvPicPr>
          <p:cNvPr id="19459" name="Picture 5" descr="04_14"/>
          <p:cNvPicPr>
            <a:picLocks noChangeAspect="1" noChangeArrowheads="1"/>
          </p:cNvPicPr>
          <p:nvPr/>
        </p:nvPicPr>
        <p:blipFill>
          <a:blip r:embed="rId7" cstate="print"/>
          <a:srcRect b="58501"/>
          <a:stretch>
            <a:fillRect/>
          </a:stretch>
        </p:blipFill>
        <p:spPr bwMode="auto">
          <a:xfrm>
            <a:off x="236538" y="3444875"/>
            <a:ext cx="84105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277813" y="6089650"/>
            <a:ext cx="2036762" cy="6699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tIns="9144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Ancestral 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eukaryotic cell</a:t>
            </a:r>
            <a:endParaRPr lang="en-US" sz="2100" b="1">
              <a:ea typeface="Geneva" pitchFamily="84" charset="-128"/>
            </a:endParaRP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6248400" y="6065838"/>
            <a:ext cx="2732088" cy="6699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tIns="9144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Eukaryotic cell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with mitochondrion</a:t>
            </a:r>
            <a:r>
              <a:rPr lang="en-US" sz="2100" b="1">
                <a:solidFill>
                  <a:srgbClr val="000000"/>
                </a:solidFill>
                <a:ea typeface="Geneva" pitchFamily="84" charset="-128"/>
              </a:rPr>
              <a:t> 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027113" y="3516313"/>
            <a:ext cx="25463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ea typeface="Geneva" pitchFamily="84" charset="-128"/>
              </a:rPr>
              <a:t>internal membrane system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4308475" y="3652838"/>
            <a:ext cx="2078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000000"/>
                </a:solidFill>
                <a:ea typeface="Geneva" pitchFamily="84" charset="-128"/>
              </a:rPr>
              <a:t>aerobic bacterium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7024688" y="3700463"/>
            <a:ext cx="1689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  <a:ea typeface="Geneva" pitchFamily="84" charset="-128"/>
              </a:rPr>
              <a:t>mitochondrion</a:t>
            </a:r>
            <a:endParaRPr lang="en-US" sz="2000" b="1">
              <a:ea typeface="Geneva" pitchFamily="84" charset="-128"/>
            </a:endParaRP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>
            <a:off x="8143875" y="3971925"/>
            <a:ext cx="141288" cy="1035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5189538" y="3911600"/>
            <a:ext cx="128587" cy="449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13"/>
          <p:cNvSpPr>
            <a:spLocks/>
          </p:cNvSpPr>
          <p:nvPr/>
        </p:nvSpPr>
        <p:spPr bwMode="auto">
          <a:xfrm>
            <a:off x="1457325" y="4135438"/>
            <a:ext cx="765175" cy="509587"/>
          </a:xfrm>
          <a:custGeom>
            <a:avLst/>
            <a:gdLst>
              <a:gd name="T0" fmla="*/ 0 w 447"/>
              <a:gd name="T1" fmla="*/ 66 h 231"/>
              <a:gd name="T2" fmla="*/ 447 w 447"/>
              <a:gd name="T3" fmla="*/ 0 h 231"/>
              <a:gd name="T4" fmla="*/ 207 w 447"/>
              <a:gd name="T5" fmla="*/ 231 h 231"/>
              <a:gd name="T6" fmla="*/ 0 60000 65536"/>
              <a:gd name="T7" fmla="*/ 0 60000 65536"/>
              <a:gd name="T8" fmla="*/ 0 60000 65536"/>
              <a:gd name="T9" fmla="*/ 0 w 447"/>
              <a:gd name="T10" fmla="*/ 0 h 231"/>
              <a:gd name="T11" fmla="*/ 447 w 447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" h="231">
                <a:moveTo>
                  <a:pt x="0" y="66"/>
                </a:moveTo>
                <a:lnTo>
                  <a:pt x="447" y="0"/>
                </a:lnTo>
                <a:lnTo>
                  <a:pt x="207" y="2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5219700" y="5181600"/>
            <a:ext cx="140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b="1">
                <a:solidFill>
                  <a:srgbClr val="000000"/>
                </a:solidFill>
                <a:ea typeface="Geneva" pitchFamily="84" charset="-128"/>
              </a:rPr>
              <a:t>Endosymbiosis</a:t>
            </a:r>
            <a:endParaRPr lang="en-US" sz="1900" b="1">
              <a:solidFill>
                <a:srgbClr val="000000"/>
              </a:solidFill>
              <a:ea typeface="Geneva" pitchFamily="84" charset="-128"/>
            </a:endParaRPr>
          </a:p>
        </p:txBody>
      </p:sp>
      <p:pic>
        <p:nvPicPr>
          <p:cNvPr id="19469" name="Picture 26" descr="26-02-EvolClockAnalogy-L"/>
          <p:cNvPicPr>
            <a:picLocks noChangeAspect="1" noChangeArrowheads="1"/>
          </p:cNvPicPr>
          <p:nvPr/>
        </p:nvPicPr>
        <p:blipFill>
          <a:blip r:embed="rId8" cstate="print"/>
          <a:srcRect b="3600"/>
          <a:stretch>
            <a:fillRect/>
          </a:stretch>
        </p:blipFill>
        <p:spPr bwMode="auto">
          <a:xfrm>
            <a:off x="6213475" y="11113"/>
            <a:ext cx="293528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315" name="Oval 27"/>
          <p:cNvSpPr>
            <a:spLocks noChangeArrowheads="1"/>
          </p:cNvSpPr>
          <p:nvPr/>
        </p:nvSpPr>
        <p:spPr bwMode="auto">
          <a:xfrm>
            <a:off x="6249988" y="2970213"/>
            <a:ext cx="1303337" cy="5429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79438" y="1270000"/>
            <a:ext cx="8467725" cy="220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Evolution of eukaryotes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origin of </a:t>
            </a:r>
            <a:r>
              <a:rPr lang="en-US" sz="2000" u="sng" dirty="0" smtClean="0">
                <a:solidFill>
                  <a:srgbClr val="CC0000"/>
                </a:solidFill>
              </a:rPr>
              <a:t>mitochondria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engulfed aerobic bacteria, but </a:t>
            </a:r>
            <a:br>
              <a:rPr lang="en-US" sz="2000" dirty="0" smtClean="0"/>
            </a:br>
            <a:r>
              <a:rPr lang="en-US" sz="2000" dirty="0" smtClean="0"/>
              <a:t>did not digest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mutually beneficial relationship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natural selection</a:t>
            </a:r>
            <a:r>
              <a:rPr lang="en-US" sz="1800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61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6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6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 autoUpdateAnimBg="0"/>
      <p:bldP spid="396295" grpId="0" animBg="1" autoUpdateAnimBg="0"/>
      <p:bldP spid="396297" grpId="0" build="p" autoUpdateAnimBg="0"/>
      <p:bldP spid="396298" grpId="0" build="p" autoUpdateAnimBg="0"/>
      <p:bldP spid="396315" grpId="0" animBg="1"/>
      <p:bldP spid="3962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86200" y="1981200"/>
            <a:ext cx="5029200" cy="28257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a typeface="ＭＳ Ｐゴシック" pitchFamily="34" charset="-128"/>
              </a:rPr>
              <a:t>Pangaea</a:t>
            </a: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 = Supercontinent</a:t>
            </a:r>
            <a:endParaRPr lang="en-US" altLang="ja-JP" sz="2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Formed 250 </a:t>
            </a:r>
            <a:r>
              <a:rPr lang="en-US" sz="2800" dirty="0" err="1">
                <a:solidFill>
                  <a:srgbClr val="FFFFFF"/>
                </a:solidFill>
                <a:ea typeface="ＭＳ Ｐゴシック" pitchFamily="34" charset="-128"/>
              </a:rPr>
              <a:t>mya</a:t>
            </a:r>
            <a:endParaRPr lang="en-US" sz="2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800" u="sng" dirty="0">
                <a:solidFill>
                  <a:srgbClr val="FFFFFF"/>
                </a:solidFill>
                <a:ea typeface="ＭＳ Ｐゴシック" pitchFamily="34" charset="-128"/>
              </a:rPr>
              <a:t>Continental drift</a:t>
            </a: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 explains many </a:t>
            </a:r>
            <a:r>
              <a:rPr lang="en-US" sz="2800" dirty="0" err="1">
                <a:solidFill>
                  <a:srgbClr val="FFFFFF"/>
                </a:solidFill>
                <a:ea typeface="ＭＳ Ｐゴシック" pitchFamily="34" charset="-128"/>
              </a:rPr>
              <a:t>biogeographic</a:t>
            </a: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 puzzles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2531" name="Picture 30" descr="25_14_ContinentalDrif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2238"/>
            <a:ext cx="3078163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eft Arrow 29"/>
          <p:cNvSpPr/>
          <p:nvPr/>
        </p:nvSpPr>
        <p:spPr>
          <a:xfrm rot="19037883">
            <a:off x="2335213" y="4484688"/>
            <a:ext cx="1752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Movement of continental plates change geography and climate of Earth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Extinctions and speciation</a:t>
            </a: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23555" name="Picture 4" descr="25_13TectonicPlate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47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ea typeface="ＭＳ Ｐゴシック" pitchFamily="34" charset="-128"/>
              </a:rPr>
              <a:t>Mass extinctions </a:t>
            </a:r>
            <a:r>
              <a:rPr lang="en-US" sz="3600" b="1" smtClean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 Di</a:t>
            </a:r>
            <a:r>
              <a:rPr lang="en-US" sz="3600" b="1" smtClean="0">
                <a:solidFill>
                  <a:srgbClr val="00B050"/>
                </a:solidFill>
                <a:ea typeface="ＭＳ Ｐゴシック" pitchFamily="34" charset="-128"/>
              </a:rPr>
              <a:t>versity of life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458200" cy="1295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Major periods in Earth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history </a:t>
            </a:r>
            <a:r>
              <a:rPr lang="en-US" altLang="ja-JP" u="sng" smtClean="0">
                <a:ea typeface="ＭＳ Ｐゴシック" pitchFamily="34" charset="-128"/>
              </a:rPr>
              <a:t>end</a:t>
            </a:r>
            <a:r>
              <a:rPr lang="en-US" altLang="ja-JP" smtClean="0">
                <a:ea typeface="ＭＳ Ｐゴシック" pitchFamily="34" charset="-128"/>
              </a:rPr>
              <a:t> with </a:t>
            </a:r>
            <a:r>
              <a:rPr lang="en-US" altLang="ja-JP" i="1" smtClean="0">
                <a:solidFill>
                  <a:srgbClr val="7030A0"/>
                </a:solidFill>
                <a:ea typeface="ＭＳ Ｐゴシック" pitchFamily="34" charset="-128"/>
              </a:rPr>
              <a:t>mass extinctions</a:t>
            </a:r>
            <a:r>
              <a:rPr lang="en-US" altLang="ja-JP" smtClean="0">
                <a:ea typeface="ＭＳ Ｐゴシック" pitchFamily="34" charset="-128"/>
              </a:rPr>
              <a:t> and new ones </a:t>
            </a:r>
            <a:r>
              <a:rPr lang="en-US" altLang="ja-JP" u="sng" smtClean="0">
                <a:ea typeface="ＭＳ Ｐゴシック" pitchFamily="34" charset="-128"/>
              </a:rPr>
              <a:t>begin</a:t>
            </a:r>
            <a:r>
              <a:rPr lang="en-US" altLang="ja-JP" smtClean="0">
                <a:ea typeface="ＭＳ Ｐゴシック" pitchFamily="34" charset="-128"/>
              </a:rPr>
              <a:t> with </a:t>
            </a:r>
            <a:r>
              <a:rPr lang="en-US" altLang="ja-JP" i="1" smtClean="0">
                <a:solidFill>
                  <a:srgbClr val="0070C0"/>
                </a:solidFill>
                <a:ea typeface="ＭＳ Ｐゴシック" pitchFamily="34" charset="-128"/>
              </a:rPr>
              <a:t>adaptive radiations</a:t>
            </a:r>
            <a:endParaRPr lang="en-US" i="1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pic>
        <p:nvPicPr>
          <p:cNvPr id="24580" name="Picture 3" descr="25_15MassExtinctionDiv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66578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Major events during each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r>
              <a:rPr lang="en-US" sz="2400" u="sng" smtClean="0">
                <a:ea typeface="ＭＳ Ｐゴシック" pitchFamily="34" charset="-128"/>
              </a:rPr>
              <a:t>Precambrian</a:t>
            </a:r>
            <a:r>
              <a:rPr lang="en-US" sz="2400" smtClean="0">
                <a:ea typeface="ＭＳ Ｐゴシック" pitchFamily="34" charset="-128"/>
              </a:rPr>
              <a:t>: microscopic fossils (stromatolites)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Photosynthesis, atmospheric O</a:t>
            </a:r>
            <a:r>
              <a:rPr lang="en-US" sz="2400" baseline="-25000" smtClean="0">
                <a:ea typeface="ＭＳ Ｐゴシック" pitchFamily="34" charset="-128"/>
              </a:rPr>
              <a:t>2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Eukaryotes (endosymbiont theory)</a:t>
            </a:r>
          </a:p>
          <a:p>
            <a:r>
              <a:rPr lang="en-US" sz="2400" u="sng" smtClean="0">
                <a:ea typeface="ＭＳ Ｐゴシック" pitchFamily="34" charset="-128"/>
              </a:rPr>
              <a:t>Paleozoic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n-US" sz="2400" smtClean="0">
                <a:solidFill>
                  <a:srgbClr val="406F8D"/>
                </a:solidFill>
                <a:ea typeface="ＭＳ Ｐゴシック" pitchFamily="34" charset="-128"/>
              </a:rPr>
              <a:t>Cambrian Explosion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Plants invade land, many animals appear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Permian Extinction (-96% species)</a:t>
            </a:r>
          </a:p>
          <a:p>
            <a:r>
              <a:rPr lang="en-US" sz="2400" u="sng" smtClean="0">
                <a:ea typeface="ＭＳ Ｐゴシック" pitchFamily="34" charset="-128"/>
              </a:rPr>
              <a:t>Mesozoic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Age of Reptiles”, dinosaur, plants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Formation of Pangaea supercontinent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Cretaceous Extinction – asteroid off Mexico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coast</a:t>
            </a:r>
          </a:p>
          <a:p>
            <a:r>
              <a:rPr lang="en-US" sz="2400" u="sng" smtClean="0">
                <a:ea typeface="ＭＳ Ｐゴシック" pitchFamily="34" charset="-128"/>
              </a:rPr>
              <a:t>Cenozoic</a:t>
            </a:r>
            <a:r>
              <a:rPr lang="en-US" sz="2400" smtClean="0">
                <a:ea typeface="ＭＳ Ｐゴシック" pitchFamily="34" charset="-128"/>
              </a:rPr>
              <a:t>: Primates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5562600"/>
            <a:ext cx="8229600" cy="1066800"/>
          </a:xfrm>
          <a:prstGeom prst="roundRect">
            <a:avLst>
              <a:gd name="adj" fmla="val 305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Note: All </a:t>
            </a:r>
            <a:r>
              <a:rPr lang="en-US" sz="28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major extinction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sz="28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start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adaptive radiation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25_25aStickleback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2438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Evolution of new forms results from </a:t>
            </a:r>
            <a:r>
              <a:rPr lang="en-US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changes in DNA</a:t>
            </a:r>
            <a:r>
              <a:rPr lang="en-US" dirty="0" smtClean="0">
                <a:ea typeface="ＭＳ Ｐゴシック" pitchFamily="34" charset="-128"/>
              </a:rPr>
              <a:t> or </a:t>
            </a:r>
            <a:r>
              <a:rPr lang="en-US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regulation of developmental genes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7652" name="Picture 8" descr="25_25cStickleback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9250"/>
            <a:ext cx="33385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25_25dStickleback-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988" y="3897313"/>
            <a:ext cx="327501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Evo-Devo</a:t>
            </a:r>
            <a:r>
              <a:rPr lang="en-US" sz="3200" dirty="0" smtClean="0"/>
              <a:t>: </a:t>
            </a:r>
            <a:r>
              <a:rPr lang="en-US" sz="2800" dirty="0" smtClean="0"/>
              <a:t>evolutionary + developmental biology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</a:rPr>
              <a:t>Homeotic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 genes</a:t>
            </a:r>
            <a:r>
              <a:rPr lang="en-US" dirty="0" smtClean="0"/>
              <a:t>: master regulatory genes determine location and organization of body parts</a:t>
            </a:r>
          </a:p>
          <a:p>
            <a:pPr>
              <a:defRPr/>
            </a:pP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Hox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genes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25_23_HoxLimbDevelop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3810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Hox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gene expression and limb development.</a:t>
            </a:r>
          </a:p>
        </p:txBody>
      </p:sp>
      <p:pic>
        <p:nvPicPr>
          <p:cNvPr id="6" name="Picture 5" descr="25_24InsectBodyOrigin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57600"/>
            <a:ext cx="43767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26670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Evolution of Hox genes changes the insect body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8"/>
          <p:cNvSpPr>
            <a:spLocks noChangeArrowheads="1"/>
          </p:cNvSpPr>
          <p:nvPr/>
        </p:nvSpPr>
        <p:spPr bwMode="auto">
          <a:xfrm>
            <a:off x="127000" y="6151563"/>
            <a:ext cx="1571625" cy="595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3" name="Picture 15" descr="04_14"/>
          <p:cNvPicPr>
            <a:picLocks noChangeAspect="1" noChangeArrowheads="1"/>
          </p:cNvPicPr>
          <p:nvPr/>
        </p:nvPicPr>
        <p:blipFill>
          <a:blip r:embed="rId7" cstate="print"/>
          <a:srcRect l="11250" t="7500" b="9000"/>
          <a:stretch>
            <a:fillRect/>
          </a:stretch>
        </p:blipFill>
        <p:spPr bwMode="auto">
          <a:xfrm>
            <a:off x="1543050" y="1289050"/>
            <a:ext cx="74644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0"/>
          <p:cNvSpPr>
            <a:spLocks noChangeArrowheads="1"/>
          </p:cNvSpPr>
          <p:nvPr/>
        </p:nvSpPr>
        <p:spPr bwMode="auto">
          <a:xfrm>
            <a:off x="7369175" y="5508625"/>
            <a:ext cx="1689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  <a:ea typeface="Geneva" pitchFamily="84" charset="-128"/>
              </a:rPr>
              <a:t>mitochondrion</a:t>
            </a:r>
            <a:endParaRPr lang="en-US" sz="2000" b="1">
              <a:ea typeface="Geneva" pitchFamily="84" charset="-128"/>
            </a:endParaRPr>
          </a:p>
        </p:txBody>
      </p:sp>
      <p:sp>
        <p:nvSpPr>
          <p:cNvPr id="20485" name="Line 21"/>
          <p:cNvSpPr>
            <a:spLocks noChangeShapeType="1"/>
          </p:cNvSpPr>
          <p:nvPr/>
        </p:nvSpPr>
        <p:spPr bwMode="auto">
          <a:xfrm flipV="1">
            <a:off x="8478838" y="1401763"/>
            <a:ext cx="152400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23"/>
          <p:cNvSpPr>
            <a:spLocks/>
          </p:cNvSpPr>
          <p:nvPr/>
        </p:nvSpPr>
        <p:spPr bwMode="auto">
          <a:xfrm>
            <a:off x="1817688" y="1649413"/>
            <a:ext cx="709612" cy="366712"/>
          </a:xfrm>
          <a:custGeom>
            <a:avLst/>
            <a:gdLst>
              <a:gd name="T0" fmla="*/ 0 w 447"/>
              <a:gd name="T1" fmla="*/ 66 h 231"/>
              <a:gd name="T2" fmla="*/ 447 w 447"/>
              <a:gd name="T3" fmla="*/ 0 h 231"/>
              <a:gd name="T4" fmla="*/ 207 w 447"/>
              <a:gd name="T5" fmla="*/ 231 h 231"/>
              <a:gd name="T6" fmla="*/ 0 60000 65536"/>
              <a:gd name="T7" fmla="*/ 0 60000 65536"/>
              <a:gd name="T8" fmla="*/ 0 60000 65536"/>
              <a:gd name="T9" fmla="*/ 0 w 447"/>
              <a:gd name="T10" fmla="*/ 0 h 231"/>
              <a:gd name="T11" fmla="*/ 447 w 447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" h="231">
                <a:moveTo>
                  <a:pt x="0" y="66"/>
                </a:moveTo>
                <a:lnTo>
                  <a:pt x="447" y="0"/>
                </a:lnTo>
                <a:lnTo>
                  <a:pt x="207" y="2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6" name="Rectangle 24"/>
          <p:cNvSpPr>
            <a:spLocks noChangeArrowheads="1"/>
          </p:cNvSpPr>
          <p:nvPr/>
        </p:nvSpPr>
        <p:spPr bwMode="auto">
          <a:xfrm>
            <a:off x="633413" y="5010150"/>
            <a:ext cx="1300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u="sng">
                <a:solidFill>
                  <a:srgbClr val="008000"/>
                </a:solidFill>
                <a:ea typeface="Geneva" pitchFamily="84" charset="-128"/>
              </a:rPr>
              <a:t>chloroplast</a:t>
            </a:r>
            <a:endParaRPr lang="en-US" sz="2000" b="1">
              <a:ea typeface="Geneva" pitchFamily="84" charset="-128"/>
            </a:endParaRPr>
          </a:p>
        </p:txBody>
      </p:sp>
      <p:sp>
        <p:nvSpPr>
          <p:cNvPr id="453657" name="Rectangle 25"/>
          <p:cNvSpPr>
            <a:spLocks noChangeArrowheads="1"/>
          </p:cNvSpPr>
          <p:nvPr/>
        </p:nvSpPr>
        <p:spPr bwMode="auto">
          <a:xfrm>
            <a:off x="1139825" y="6094413"/>
            <a:ext cx="3829050" cy="6413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Eukaryotic cell with</a:t>
            </a:r>
          </a:p>
          <a:p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chloroplast &amp; mitochondrion</a:t>
            </a:r>
          </a:p>
        </p:txBody>
      </p:sp>
      <p:sp>
        <p:nvSpPr>
          <p:cNvPr id="20489" name="Line 26"/>
          <p:cNvSpPr>
            <a:spLocks noChangeShapeType="1"/>
          </p:cNvSpPr>
          <p:nvPr/>
        </p:nvSpPr>
        <p:spPr bwMode="auto">
          <a:xfrm flipV="1">
            <a:off x="2000250" y="5065713"/>
            <a:ext cx="474663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7"/>
          <p:cNvSpPr>
            <a:spLocks noChangeArrowheads="1"/>
          </p:cNvSpPr>
          <p:nvPr/>
        </p:nvSpPr>
        <p:spPr bwMode="auto">
          <a:xfrm>
            <a:off x="3948113" y="5613400"/>
            <a:ext cx="15954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ea typeface="Geneva" pitchFamily="84" charset="-128"/>
              </a:rPr>
              <a:t>Endosymbiosis</a:t>
            </a:r>
          </a:p>
        </p:txBody>
      </p:sp>
      <p:sp>
        <p:nvSpPr>
          <p:cNvPr id="20491" name="Line 29"/>
          <p:cNvSpPr>
            <a:spLocks noChangeShapeType="1"/>
          </p:cNvSpPr>
          <p:nvPr/>
        </p:nvSpPr>
        <p:spPr bwMode="auto">
          <a:xfrm>
            <a:off x="4989513" y="4267200"/>
            <a:ext cx="346075" cy="733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2" name="Rectangle 30"/>
          <p:cNvSpPr>
            <a:spLocks noChangeArrowheads="1"/>
          </p:cNvSpPr>
          <p:nvPr/>
        </p:nvSpPr>
        <p:spPr bwMode="auto">
          <a:xfrm>
            <a:off x="3995738" y="3665538"/>
            <a:ext cx="17287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ea typeface="Geneva" pitchFamily="84" charset="-128"/>
              </a:rPr>
              <a:t>photosynthetic</a:t>
            </a:r>
            <a:br>
              <a:rPr lang="en-US" sz="1900" b="1">
                <a:solidFill>
                  <a:srgbClr val="000000"/>
                </a:solidFill>
                <a:ea typeface="Geneva" pitchFamily="84" charset="-128"/>
              </a:rPr>
            </a:br>
            <a:r>
              <a:rPr lang="en-US" sz="1900" b="1">
                <a:solidFill>
                  <a:srgbClr val="000000"/>
                </a:solidFill>
                <a:ea typeface="Geneva" pitchFamily="84" charset="-128"/>
              </a:rPr>
              <a:t>bacterium</a:t>
            </a:r>
          </a:p>
        </p:txBody>
      </p:sp>
      <p:sp>
        <p:nvSpPr>
          <p:cNvPr id="20493" name="Rectangle 32"/>
          <p:cNvSpPr>
            <a:spLocks noChangeArrowheads="1"/>
          </p:cNvSpPr>
          <p:nvPr/>
        </p:nvSpPr>
        <p:spPr bwMode="auto">
          <a:xfrm>
            <a:off x="873125" y="1333500"/>
            <a:ext cx="6016625" cy="2190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40243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Endosymbiosis</a:t>
            </a:r>
          </a:p>
        </p:txBody>
      </p:sp>
      <p:sp>
        <p:nvSpPr>
          <p:cNvPr id="453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01025" cy="240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Evolution of eukaryotes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origin of </a:t>
            </a:r>
            <a:r>
              <a:rPr lang="en-US" sz="2400" u="sng" smtClean="0">
                <a:solidFill>
                  <a:srgbClr val="008000"/>
                </a:solidFill>
              </a:rPr>
              <a:t>chloroplasts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engulfed </a:t>
            </a:r>
            <a:r>
              <a:rPr lang="en-US" sz="2400" smtClean="0">
                <a:solidFill>
                  <a:srgbClr val="008000"/>
                </a:solidFill>
              </a:rPr>
              <a:t>photosynthetic</a:t>
            </a:r>
            <a:r>
              <a:rPr lang="en-US" sz="2400" smtClean="0"/>
              <a:t> bacteria, </a:t>
            </a:r>
            <a:br>
              <a:rPr lang="en-US" sz="2400" smtClean="0"/>
            </a:br>
            <a:r>
              <a:rPr lang="en-US" sz="2400" smtClean="0"/>
              <a:t>but did not digest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mutually beneficial relationship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natural selection</a:t>
            </a:r>
            <a:r>
              <a:rPr lang="en-US" sz="2000" i="1" smtClean="0"/>
              <a:t>!</a:t>
            </a:r>
            <a:endParaRPr lang="en-US" sz="2000" smtClean="0"/>
          </a:p>
        </p:txBody>
      </p:sp>
      <p:sp>
        <p:nvSpPr>
          <p:cNvPr id="20496" name="Line 37"/>
          <p:cNvSpPr>
            <a:spLocks noChangeShapeType="1"/>
          </p:cNvSpPr>
          <p:nvPr/>
        </p:nvSpPr>
        <p:spPr bwMode="auto">
          <a:xfrm>
            <a:off x="6918325" y="5195888"/>
            <a:ext cx="719138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9" name="Rectangle 17"/>
          <p:cNvSpPr>
            <a:spLocks noChangeArrowheads="1"/>
          </p:cNvSpPr>
          <p:nvPr/>
        </p:nvSpPr>
        <p:spPr bwMode="auto">
          <a:xfrm>
            <a:off x="6850063" y="534988"/>
            <a:ext cx="2125662" cy="8667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Eukaryotic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cell with 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  <a:ea typeface="Geneva" pitchFamily="84" charset="-128"/>
              </a:rPr>
              <a:t>mitochondrion</a:t>
            </a:r>
            <a:r>
              <a:rPr lang="en-US" sz="2100" b="1">
                <a:solidFill>
                  <a:srgbClr val="000000"/>
                </a:solidFill>
                <a:ea typeface="Geneva" pitchFamily="8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3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3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3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56" grpId="0" build="p" autoUpdateAnimBg="0"/>
      <p:bldP spid="453657" grpId="0" animBg="1" autoUpdateAnimBg="0"/>
      <p:bldP spid="453662" grpId="0" build="p" autoUpdateAnimBg="0"/>
      <p:bldP spid="453635" grpId="0" build="p" autoUpdateAnimBg="0"/>
      <p:bldP spid="45364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310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structural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mitochondria &amp; chloroplasts </a:t>
            </a:r>
            <a:br>
              <a:rPr lang="en-US" smtClean="0"/>
            </a:br>
            <a:r>
              <a:rPr lang="en-US" smtClean="0"/>
              <a:t>resemble bacterial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genetic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mitochondria &amp; chloroplasts </a:t>
            </a:r>
            <a:br>
              <a:rPr lang="en-US" smtClean="0"/>
            </a:br>
            <a:r>
              <a:rPr lang="en-US" smtClean="0"/>
              <a:t>have their own circular DNA, like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mitochondria &amp; chloroplasts </a:t>
            </a:r>
            <a:br>
              <a:rPr lang="en-US" smtClean="0"/>
            </a:br>
            <a:r>
              <a:rPr lang="en-US" smtClean="0"/>
              <a:t>move freely within the cell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mitochondria &amp; chloroplasts </a:t>
            </a:r>
            <a:br>
              <a:rPr lang="en-US" smtClean="0"/>
            </a:br>
            <a:r>
              <a:rPr lang="en-US" smtClean="0"/>
              <a:t>reproduce independently </a:t>
            </a:r>
            <a:br>
              <a:rPr lang="en-US" smtClean="0"/>
            </a:br>
            <a:r>
              <a:rPr lang="en-US" smtClean="0"/>
              <a:t>from the cell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16257" y="454736"/>
            <a:ext cx="8229600" cy="10668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Theory</a:t>
            </a:r>
            <a:r>
              <a:rPr lang="en-US" dirty="0" smtClean="0"/>
              <a:t> of Endosymbiosis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34150" y="444500"/>
            <a:ext cx="2478088" cy="3046413"/>
            <a:chOff x="4116" y="280"/>
            <a:chExt cx="1561" cy="1919"/>
          </a:xfrm>
        </p:grpSpPr>
        <p:pic>
          <p:nvPicPr>
            <p:cNvPr id="4556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6" y="280"/>
              <a:ext cx="1561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4339" y="1949"/>
              <a:ext cx="12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Lynn Margulis</a:t>
              </a:r>
            </a:p>
          </p:txBody>
        </p:sp>
      </p:grpSp>
      <p:pic>
        <p:nvPicPr>
          <p:cNvPr id="455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750" y="5006975"/>
            <a:ext cx="24717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560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25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sz="2800" smtClean="0">
                <a:ea typeface="ＭＳ Ｐゴシック" pitchFamily="34" charset="-128"/>
              </a:rPr>
              <a:t>The History of Life on Earth</a:t>
            </a:r>
          </a:p>
        </p:txBody>
      </p:sp>
      <p:pic>
        <p:nvPicPr>
          <p:cNvPr id="6148" name="Picture 1" descr="25_01AntarcticSceneDino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4767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you need to know: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68838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A scientific hypothesis about the origin of life on Earth.</a:t>
            </a:r>
          </a:p>
          <a:p>
            <a:r>
              <a:rPr lang="en-US" sz="2400" smtClean="0">
                <a:ea typeface="ＭＳ Ｐゴシック" pitchFamily="34" charset="-128"/>
              </a:rPr>
              <a:t>The age of the Earth and when prokaryotic and eukaryotic life emerged.</a:t>
            </a:r>
          </a:p>
          <a:p>
            <a:r>
              <a:rPr lang="en-US" sz="2400" smtClean="0">
                <a:ea typeface="ＭＳ Ｐゴシック" pitchFamily="34" charset="-128"/>
              </a:rPr>
              <a:t>Characteristics of the early planet and its atmosphere.</a:t>
            </a:r>
          </a:p>
          <a:p>
            <a:r>
              <a:rPr lang="en-US" sz="2400" smtClean="0">
                <a:ea typeface="ＭＳ Ｐゴシック" pitchFamily="34" charset="-128"/>
              </a:rPr>
              <a:t>How Miller &amp; Urey tested the Oparin-Haldane hypothesis and what they learned.</a:t>
            </a:r>
          </a:p>
          <a:p>
            <a:r>
              <a:rPr lang="en-US" sz="2400" smtClean="0">
                <a:ea typeface="ＭＳ Ｐゴシック" pitchFamily="34" charset="-128"/>
              </a:rPr>
              <a:t>Methods used to date fossils and rocks and how fossil evidence contributes to our understanding of changes in life on Earth.</a:t>
            </a:r>
          </a:p>
          <a:p>
            <a:r>
              <a:rPr lang="en-US" sz="2400" smtClean="0">
                <a:ea typeface="ＭＳ Ｐゴシック" pitchFamily="34" charset="-128"/>
              </a:rPr>
              <a:t>Evidence for endosymbiosis.</a:t>
            </a:r>
          </a:p>
          <a:p>
            <a:r>
              <a:rPr lang="en-US" sz="2400" smtClean="0">
                <a:ea typeface="ＭＳ Ｐゴシック" pitchFamily="34" charset="-128"/>
              </a:rPr>
              <a:t>How continental drift can explain the current distribution of species.</a:t>
            </a:r>
          </a:p>
          <a:p>
            <a:r>
              <a:rPr lang="en-US" sz="2400" smtClean="0">
                <a:ea typeface="ＭＳ Ｐゴシック" pitchFamily="34" charset="-128"/>
              </a:rPr>
              <a:t>How extinction events open habitats that may result in adaptive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4388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Early conditions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811838"/>
          </a:xfrm>
        </p:spPr>
        <p:txBody>
          <a:bodyPr/>
          <a:lstStyle/>
          <a:p>
            <a:pPr>
              <a:buFont typeface="Georgia" charset="0"/>
              <a:buChar char="•"/>
              <a:defRPr/>
            </a:pPr>
            <a:r>
              <a:rPr lang="en-US" dirty="0" smtClean="0"/>
              <a:t>Earth = 4.6 billion years old</a:t>
            </a:r>
          </a:p>
          <a:p>
            <a:pPr>
              <a:buFont typeface="Georgia" charset="0"/>
              <a:buChar char="•"/>
              <a:defRPr/>
            </a:pPr>
            <a:r>
              <a:rPr lang="en-US" dirty="0" smtClean="0"/>
              <a:t>First life forms appeared ~3.8 billion years ago</a:t>
            </a:r>
          </a:p>
          <a:p>
            <a:pPr>
              <a:buFont typeface="Georgia" charset="0"/>
              <a:buChar char="•"/>
              <a:defRPr/>
            </a:pPr>
            <a:endParaRPr lang="en-US" dirty="0" smtClean="0"/>
          </a:p>
          <a:p>
            <a:pPr marL="109537" indent="0">
              <a:buFont typeface="Georgia" charset="0"/>
              <a:buNone/>
              <a:defRPr/>
            </a:pPr>
            <a:r>
              <a:rPr lang="en-US" u="sng" dirty="0" smtClean="0"/>
              <a:t>How did life arise?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/>
              <a:t>Small organic molecules were synthesized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/>
              <a:t>Small molecules </a:t>
            </a:r>
            <a:r>
              <a:rPr lang="en-US" dirty="0" smtClean="0">
                <a:sym typeface="Wingdings"/>
              </a:rPr>
              <a:t> macromolecules (proteins, nucleic acids)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>
                <a:sym typeface="Wingdings"/>
              </a:rPr>
              <a:t>Packaged into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protocells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(membrane-containing droplets)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>
                <a:sym typeface="Wingdings"/>
              </a:rPr>
              <a:t>Self-replicating molecules allow for inheritance</a:t>
            </a:r>
          </a:p>
          <a:p>
            <a:pPr marL="1181100" lvl="2" indent="-514350">
              <a:buFont typeface="Wingdings 2" charset="0"/>
              <a:buChar char=""/>
              <a:defRPr/>
            </a:pPr>
            <a:r>
              <a:rPr lang="en-US" dirty="0" smtClean="0">
                <a:sym typeface="Wingdings"/>
              </a:rPr>
              <a:t>“RNA World”: 1st genetic material most likely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RNA</a:t>
            </a:r>
          </a:p>
          <a:p>
            <a:pPr marL="1181100" lvl="2" indent="-514350">
              <a:buFont typeface="Wingdings 2" charset="0"/>
              <a:buChar char=""/>
              <a:defRPr/>
            </a:pPr>
            <a:r>
              <a:rPr lang="en-US" dirty="0" smtClean="0">
                <a:sym typeface="Wingdings"/>
              </a:rPr>
              <a:t>First catalysts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ribozymes</a:t>
            </a:r>
            <a:r>
              <a:rPr lang="en-US" dirty="0" smtClean="0">
                <a:sym typeface="Wingdings"/>
              </a:rPr>
              <a:t> (RNA)</a:t>
            </a:r>
            <a:endParaRPr lang="en-US" dirty="0" smtClean="0"/>
          </a:p>
          <a:p>
            <a:pPr>
              <a:buFont typeface="Georgia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Synthesis of Organic Compounds on Early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105400" cy="4516438"/>
          </a:xfrm>
        </p:spPr>
        <p:txBody>
          <a:bodyPr/>
          <a:lstStyle/>
          <a:p>
            <a:r>
              <a:rPr lang="en-US" u="sng" smtClean="0">
                <a:solidFill>
                  <a:srgbClr val="0000FF"/>
                </a:solidFill>
                <a:ea typeface="ＭＳ Ｐゴシック" pitchFamily="34" charset="-128"/>
              </a:rPr>
              <a:t>Oparin &amp; Haldane</a:t>
            </a:r>
            <a:r>
              <a:rPr lang="en-US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Early atmosphere = H</a:t>
            </a:r>
            <a:r>
              <a:rPr lang="en-US" sz="2800" baseline="-25000" smtClean="0">
                <a:solidFill>
                  <a:srgbClr val="313340"/>
                </a:solidFill>
                <a:ea typeface="ＭＳ Ｐゴシック" pitchFamily="34" charset="-128"/>
              </a:rPr>
              <a:t>2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O vapor, N</a:t>
            </a:r>
            <a:r>
              <a:rPr lang="en-US" sz="2800" baseline="-25000" smtClean="0">
                <a:solidFill>
                  <a:srgbClr val="313340"/>
                </a:solidFill>
                <a:ea typeface="ＭＳ Ｐゴシック" pitchFamily="34" charset="-128"/>
              </a:rPr>
              <a:t>2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, CO</a:t>
            </a:r>
            <a:r>
              <a:rPr lang="en-US" sz="2800" baseline="-25000" smtClean="0">
                <a:solidFill>
                  <a:srgbClr val="313340"/>
                </a:solidFill>
                <a:ea typeface="ＭＳ Ｐゴシック" pitchFamily="34" charset="-128"/>
              </a:rPr>
              <a:t>2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, H</a:t>
            </a:r>
            <a:r>
              <a:rPr lang="en-US" sz="2800" baseline="-25000" smtClean="0">
                <a:solidFill>
                  <a:srgbClr val="313340"/>
                </a:solidFill>
                <a:ea typeface="ＭＳ Ｐゴシック" pitchFamily="34" charset="-128"/>
              </a:rPr>
              <a:t>2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, H</a:t>
            </a:r>
            <a:r>
              <a:rPr lang="en-US" sz="2800" baseline="-25000" smtClean="0">
                <a:solidFill>
                  <a:srgbClr val="313340"/>
                </a:solidFill>
                <a:ea typeface="ＭＳ Ｐゴシック" pitchFamily="34" charset="-128"/>
              </a:rPr>
              <a:t>2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S methane, ammonia</a:t>
            </a:r>
          </a:p>
          <a:p>
            <a:pPr lvl="1"/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Energy =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lightning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 &amp;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UV radiation</a:t>
            </a:r>
          </a:p>
          <a:p>
            <a:pPr lvl="1"/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Conditions favored synthesis of organic compounds - a </a:t>
            </a:r>
            <a:r>
              <a:rPr lang="en-US" altLang="en-US" sz="2800" smtClean="0">
                <a:solidFill>
                  <a:srgbClr val="313340"/>
                </a:solidFill>
                <a:ea typeface="ＭＳ Ｐゴシック" pitchFamily="34" charset="-128"/>
              </a:rPr>
              <a:t>“</a:t>
            </a:r>
            <a:r>
              <a:rPr lang="en-US" sz="2800" smtClean="0">
                <a:solidFill>
                  <a:srgbClr val="313340"/>
                </a:solidFill>
                <a:ea typeface="ＭＳ Ｐゴシック" pitchFamily="34" charset="-128"/>
              </a:rPr>
              <a:t>primitive soup</a:t>
            </a:r>
            <a:r>
              <a:rPr lang="en-US" altLang="en-US" sz="2800" smtClean="0">
                <a:solidFill>
                  <a:srgbClr val="313340"/>
                </a:solidFill>
                <a:ea typeface="ＭＳ Ｐゴシック" pitchFamily="34" charset="-128"/>
              </a:rPr>
              <a:t>”</a:t>
            </a:r>
            <a:endParaRPr lang="en-US" sz="2800" smtClean="0">
              <a:solidFill>
                <a:srgbClr val="313340"/>
              </a:solidFill>
              <a:ea typeface="ＭＳ Ｐゴシック" pitchFamily="34" charset="-128"/>
            </a:endParaRPr>
          </a:p>
          <a:p>
            <a:pPr lvl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4" name="Picture 3" descr="25_02bSimulatedVolcanic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238" y="1447800"/>
            <a:ext cx="34591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1144</TotalTime>
  <Words>758</Words>
  <Application>Microsoft Office PowerPoint</Application>
  <PresentationFormat>On-screen Show (4:3)</PresentationFormat>
  <Paragraphs>156</Paragraphs>
  <Slides>25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Geneva</vt:lpstr>
      <vt:lpstr>Georgia</vt:lpstr>
      <vt:lpstr>Trebuchet MS</vt:lpstr>
      <vt:lpstr>Wingdings</vt:lpstr>
      <vt:lpstr>Wingdings 2</vt:lpstr>
      <vt:lpstr>Urban</vt:lpstr>
      <vt:lpstr>PowerPoint Presentation</vt:lpstr>
      <vt:lpstr>Endosymbiosis</vt:lpstr>
      <vt:lpstr>Endosymbiosis</vt:lpstr>
      <vt:lpstr>Theory of Endosymbiosis</vt:lpstr>
      <vt:lpstr>Chapter 25</vt:lpstr>
      <vt:lpstr>What you need to know:</vt:lpstr>
      <vt:lpstr>Early conditions on Earth</vt:lpstr>
      <vt:lpstr>PowerPoint Presentation</vt:lpstr>
      <vt:lpstr>Synthesis of Organic Compounds on Early Earth</vt:lpstr>
      <vt:lpstr>PowerPoint Presentation</vt:lpstr>
      <vt:lpstr>Protocells &amp; Self-Replicating RNA</vt:lpstr>
      <vt:lpstr>PowerPoint Presentation</vt:lpstr>
      <vt:lpstr>PowerPoint Presentation</vt:lpstr>
      <vt:lpstr>PowerPoint Presentation</vt:lpstr>
      <vt:lpstr>PowerPoint Presentation</vt:lpstr>
      <vt:lpstr>Geologic Time Scale</vt:lpstr>
      <vt:lpstr>PowerPoint Presentation</vt:lpstr>
      <vt:lpstr>Key Events in Life’s History</vt:lpstr>
      <vt:lpstr>Endosymbiont Theory</vt:lpstr>
      <vt:lpstr>PowerPoint Presentation</vt:lpstr>
      <vt:lpstr>Movement of continental plates change geography and climate of Earth  Extinctions and speciation</vt:lpstr>
      <vt:lpstr>Mass extinctions  Diversity of life</vt:lpstr>
      <vt:lpstr>Major events during each Era</vt:lpstr>
      <vt:lpstr>Evo-Devo: evolutionary + developmental biology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Chris Nancy Chou</dc:creator>
  <cp:lastModifiedBy>Springer, Patrick</cp:lastModifiedBy>
  <cp:revision>66</cp:revision>
  <cp:lastPrinted>2012-02-23T00:38:16Z</cp:lastPrinted>
  <dcterms:created xsi:type="dcterms:W3CDTF">2010-02-10T05:38:16Z</dcterms:created>
  <dcterms:modified xsi:type="dcterms:W3CDTF">2015-11-20T16:53:17Z</dcterms:modified>
</cp:coreProperties>
</file>